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906000" cy="6858000" type="A4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00"/>
    <a:srgbClr val="FF9933"/>
    <a:srgbClr val="FF3300"/>
    <a:srgbClr val="A50021"/>
    <a:srgbClr val="FF5050"/>
    <a:srgbClr val="006600"/>
    <a:srgbClr val="3399FF"/>
    <a:srgbClr val="0066FF"/>
    <a:srgbClr val="66FFFF"/>
    <a:srgbClr val="66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1320" y="60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/>
              <a:t>คลิกเพื่อแก้ไขลักษณะชื่อเรื่องรองต้นแบบ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F5A02-7761-4F2C-99BE-B04EA185A73F}" type="datetimeFigureOut">
              <a:rPr lang="th-TH" smtClean="0"/>
              <a:pPr/>
              <a:t>07/04/63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477F0-65AB-4458-B222-F131D9BEFF8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F5A02-7761-4F2C-99BE-B04EA185A73F}" type="datetimeFigureOut">
              <a:rPr lang="th-TH" smtClean="0"/>
              <a:pPr/>
              <a:t>07/04/63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477F0-65AB-4458-B222-F131D9BEFF8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F5A02-7761-4F2C-99BE-B04EA185A73F}" type="datetimeFigureOut">
              <a:rPr lang="th-TH" smtClean="0"/>
              <a:pPr/>
              <a:t>07/04/63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477F0-65AB-4458-B222-F131D9BEFF8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F5A02-7761-4F2C-99BE-B04EA185A73F}" type="datetimeFigureOut">
              <a:rPr lang="th-TH" smtClean="0"/>
              <a:pPr/>
              <a:t>07/04/63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477F0-65AB-4458-B222-F131D9BEFF8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F5A02-7761-4F2C-99BE-B04EA185A73F}" type="datetimeFigureOut">
              <a:rPr lang="th-TH" smtClean="0"/>
              <a:pPr/>
              <a:t>07/04/63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477F0-65AB-4458-B222-F131D9BEFF8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F5A02-7761-4F2C-99BE-B04EA185A73F}" type="datetimeFigureOut">
              <a:rPr lang="th-TH" smtClean="0"/>
              <a:pPr/>
              <a:t>07/04/63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477F0-65AB-4458-B222-F131D9BEFF8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F5A02-7761-4F2C-99BE-B04EA185A73F}" type="datetimeFigureOut">
              <a:rPr lang="th-TH" smtClean="0"/>
              <a:pPr/>
              <a:t>07/04/63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477F0-65AB-4458-B222-F131D9BEFF8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F5A02-7761-4F2C-99BE-B04EA185A73F}" type="datetimeFigureOut">
              <a:rPr lang="th-TH" smtClean="0"/>
              <a:pPr/>
              <a:t>07/04/63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477F0-65AB-4458-B222-F131D9BEFF8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F5A02-7761-4F2C-99BE-B04EA185A73F}" type="datetimeFigureOut">
              <a:rPr lang="th-TH" smtClean="0"/>
              <a:pPr/>
              <a:t>07/04/63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477F0-65AB-4458-B222-F131D9BEFF8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F5A02-7761-4F2C-99BE-B04EA185A73F}" type="datetimeFigureOut">
              <a:rPr lang="th-TH" smtClean="0"/>
              <a:pPr/>
              <a:t>07/04/63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477F0-65AB-4458-B222-F131D9BEFF8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F5A02-7761-4F2C-99BE-B04EA185A73F}" type="datetimeFigureOut">
              <a:rPr lang="th-TH" smtClean="0"/>
              <a:pPr/>
              <a:t>07/04/63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477F0-65AB-4458-B222-F131D9BEFF8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1F5A02-7761-4F2C-99BE-B04EA185A73F}" type="datetimeFigureOut">
              <a:rPr lang="th-TH" smtClean="0"/>
              <a:pPr/>
              <a:t>07/04/63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8477F0-65AB-4458-B222-F131D9BEFF87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95612" y="144016"/>
            <a:ext cx="402225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2000" b="1" dirty="0">
                <a:latin typeface="TH SarabunPSK" pitchFamily="34" charset="-34"/>
                <a:cs typeface="TH SarabunPSK" pitchFamily="34" charset="-34"/>
              </a:rPr>
              <a:t>แผนที่ยุทธศาสตร์กองบัญชาการตำรวจตระเวนชายแดน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5796" y="528719"/>
            <a:ext cx="9773748" cy="369332"/>
          </a:xfrm>
          <a:prstGeom prst="rect">
            <a:avLst/>
          </a:prstGeom>
          <a:solidFill>
            <a:srgbClr val="C00000"/>
          </a:solidFill>
          <a:ln w="12700"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h-TH" sz="1600" spc="-50" dirty="0">
                <a:latin typeface="TH SarabunPSK" pitchFamily="34" charset="-34"/>
                <a:cs typeface="TH SarabunPSK" pitchFamily="34" charset="-34"/>
              </a:rPr>
              <a:t>  </a:t>
            </a:r>
            <a:r>
              <a:rPr lang="th-TH" sz="1800" b="1" spc="-50" dirty="0">
                <a:latin typeface="TH SarabunPSK" pitchFamily="34" charset="-34"/>
                <a:cs typeface="TH SarabunPSK" pitchFamily="34" charset="-34"/>
              </a:rPr>
              <a:t>วิสัยทัศน์</a:t>
            </a:r>
            <a:r>
              <a:rPr lang="th-TH" sz="1600" spc="-50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1600" spc="-50" dirty="0">
                <a:latin typeface="TH SarabunPSK" pitchFamily="34" charset="-34"/>
                <a:cs typeface="TH SarabunPSK" pitchFamily="34" charset="-34"/>
              </a:rPr>
              <a:t>: </a:t>
            </a:r>
            <a:r>
              <a:rPr lang="th-TH" sz="1600" spc="-50" dirty="0">
                <a:latin typeface="TH SarabunPSK" pitchFamily="34" charset="-34"/>
                <a:cs typeface="TH SarabunPSK" pitchFamily="34" charset="-34"/>
              </a:rPr>
              <a:t>“</a:t>
            </a:r>
            <a:r>
              <a:rPr lang="th-TH" sz="1600" spc="-50" dirty="0"/>
              <a:t>กองบัญชาการตำรวจตระเวนชายแดน เป็นหน่วยงานหลักของสำนักงานตำรวจแห่งชาติที่มีความเชี่ยวชาญในการเฝ้าระวัง และแก้ไขปัญหาความมั่นคงของรัฐในพื้นที่ชายแดน</a:t>
            </a:r>
            <a:r>
              <a:rPr lang="th-TH" sz="1600" spc="-50" dirty="0">
                <a:latin typeface="TH SarabunPSK" pitchFamily="34" charset="-34"/>
                <a:cs typeface="TH SarabunPSK" pitchFamily="34" charset="-34"/>
              </a:rPr>
              <a:t>”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17600" y="1153069"/>
            <a:ext cx="2000264" cy="830997"/>
          </a:xfrm>
          <a:prstGeom prst="rect">
            <a:avLst/>
          </a:prstGeom>
          <a:solidFill>
            <a:srgbClr val="0000FF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6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การเสริมสร้างความมั่นคงของสถาบันหลักของชาติและการรักษาความมั่นคงภายในประเทศ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381364" y="1152129"/>
            <a:ext cx="2571768" cy="830997"/>
          </a:xfrm>
          <a:prstGeom prst="rect">
            <a:avLst/>
          </a:prstGeom>
          <a:solidFill>
            <a:srgbClr val="006600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600" b="1" spc="-60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การเพิ่มศักยภาพในการบังคับใช้กฎหมาย</a:t>
            </a:r>
          </a:p>
          <a:p>
            <a:pPr algn="ctr"/>
            <a:r>
              <a:rPr lang="th-TH" sz="1600" b="1" spc="-60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การอำนวยความยุติธรรมทางอาญาและ</a:t>
            </a:r>
          </a:p>
          <a:p>
            <a:pPr algn="ctr"/>
            <a:r>
              <a:rPr lang="th-TH" sz="1600" b="1" spc="-60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การให้บริการประชาชนอย่างเสมอภาคเป็นธรรม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024570" y="1142984"/>
            <a:ext cx="2143140" cy="830997"/>
          </a:xfrm>
          <a:prstGeom prst="rect">
            <a:avLst/>
          </a:prstGeom>
          <a:solidFill>
            <a:srgbClr val="6600FF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6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การมีส่วนร่วมของภาคประชาชน</a:t>
            </a:r>
          </a:p>
          <a:p>
            <a:pPr algn="ctr"/>
            <a:r>
              <a:rPr lang="th-TH" sz="16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ในการรักษาความสงบเรียบร้อย</a:t>
            </a:r>
          </a:p>
          <a:p>
            <a:pPr algn="ctr"/>
            <a:r>
              <a:rPr lang="th-TH" sz="16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ของสังคมอย่างยั่งยืน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39148" y="1153069"/>
            <a:ext cx="1589188" cy="830997"/>
          </a:xfrm>
          <a:prstGeom prst="rect">
            <a:avLst/>
          </a:prstGeom>
          <a:solidFill>
            <a:srgbClr val="FF33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6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พัฒนาองค์กรให้ทันสมัยมุ่งสู่ความเป็นเลิศ</a:t>
            </a:r>
          </a:p>
          <a:p>
            <a:pPr algn="ctr"/>
            <a:endParaRPr lang="th-TH" sz="16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09662" y="2227254"/>
            <a:ext cx="2000264" cy="738664"/>
          </a:xfrm>
          <a:prstGeom prst="rect">
            <a:avLst/>
          </a:prstGeom>
          <a:solidFill>
            <a:srgbClr val="3399FF"/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 anchorCtr="1">
            <a:spAutoFit/>
          </a:bodyPr>
          <a:lstStyle/>
          <a:p>
            <a:pPr algn="dist"/>
            <a:endParaRPr lang="th-TH" sz="1400" b="1" dirty="0">
              <a:latin typeface="TH SarabunPSK" pitchFamily="34" charset="-34"/>
              <a:cs typeface="TH SarabunPSK" pitchFamily="34" charset="-34"/>
            </a:endParaRPr>
          </a:p>
          <a:p>
            <a:pPr algn="dist"/>
            <a:r>
              <a:rPr lang="th-TH" sz="1400" b="1" dirty="0">
                <a:latin typeface="TH SarabunPSK" pitchFamily="34" charset="-34"/>
                <a:cs typeface="TH SarabunPSK" pitchFamily="34" charset="-34"/>
              </a:rPr>
              <a:t>สถาบันหลักและประเทศมีความมั่นคง</a:t>
            </a:r>
          </a:p>
          <a:p>
            <a:pPr algn="dist"/>
            <a:endParaRPr lang="th-TH" sz="14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381364" y="2232788"/>
            <a:ext cx="2500330" cy="738664"/>
          </a:xfrm>
          <a:prstGeom prst="rect">
            <a:avLst/>
          </a:prstGeom>
          <a:solidFill>
            <a:srgbClr val="99FF99"/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400" b="1" dirty="0">
                <a:latin typeface="TH SarabunPSK" pitchFamily="34" charset="-34"/>
                <a:cs typeface="TH SarabunPSK" pitchFamily="34" charset="-34"/>
              </a:rPr>
              <a:t>ประชาชนมีความปลอดภัยในชีวิตและทรัพย์สิน</a:t>
            </a:r>
          </a:p>
          <a:p>
            <a:pPr algn="ctr"/>
            <a:r>
              <a:rPr lang="th-TH" sz="1400" b="1" dirty="0">
                <a:latin typeface="TH SarabunPSK" pitchFamily="34" charset="-34"/>
                <a:cs typeface="TH SarabunPSK" pitchFamily="34" charset="-34"/>
              </a:rPr>
              <a:t>ระดับความหวาดกลัวภัยอาชญากรรมของประชาชนลดลงและสังคมมีความสงบเรียบร้อย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986470" y="2232016"/>
            <a:ext cx="2143140" cy="738664"/>
          </a:xfrm>
          <a:prstGeom prst="rect">
            <a:avLst/>
          </a:prstGeom>
          <a:solidFill>
            <a:srgbClr val="CC99FF"/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400" b="1" dirty="0">
                <a:latin typeface="TH SarabunPSK" pitchFamily="34" charset="-34"/>
                <a:cs typeface="TH SarabunPSK" pitchFamily="34" charset="-34"/>
              </a:rPr>
              <a:t>การบูร</a:t>
            </a:r>
            <a:r>
              <a:rPr lang="th-TH" sz="1400" b="1" dirty="0" err="1">
                <a:latin typeface="TH SarabunPSK" pitchFamily="34" charset="-34"/>
                <a:cs typeface="TH SarabunPSK" pitchFamily="34" charset="-34"/>
              </a:rPr>
              <a:t>ณา</a:t>
            </a:r>
            <a:r>
              <a:rPr lang="th-TH" sz="1400" b="1" dirty="0">
                <a:latin typeface="TH SarabunPSK" pitchFamily="34" charset="-34"/>
                <a:cs typeface="TH SarabunPSK" pitchFamily="34" charset="-34"/>
              </a:rPr>
              <a:t>การและร่วมมือกันของภาคีเครือข่ายในการรักษาความสงบเรียบร้อยของชุมชนและสังคม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239148" y="2232016"/>
            <a:ext cx="1590652" cy="73866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400" b="1" spc="-1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การบริหารจัดการองค์กรตำรวจ</a:t>
            </a:r>
            <a:r>
              <a:rPr lang="th-TH" sz="14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ที่</a:t>
            </a:r>
            <a:r>
              <a:rPr lang="th-TH" sz="1400" b="1" spc="-6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มี</a:t>
            </a:r>
            <a:r>
              <a:rPr lang="th-TH" sz="1400" b="1" spc="-60" dirty="0" err="1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ธรรมาภิ</a:t>
            </a:r>
            <a:r>
              <a:rPr lang="th-TH" sz="1400" b="1" spc="-6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บาลมีขีดสมรรถนะสูง </a:t>
            </a:r>
            <a:r>
              <a:rPr lang="th-TH" sz="14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และมีความทันสมัย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284262" y="3232793"/>
            <a:ext cx="2008202" cy="523220"/>
          </a:xfrm>
          <a:prstGeom prst="rect">
            <a:avLst/>
          </a:prstGeom>
          <a:solidFill>
            <a:srgbClr val="3399FF"/>
          </a:solidFill>
          <a:ln>
            <a:solidFill>
              <a:srgbClr val="C000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400" b="1" dirty="0">
                <a:latin typeface="TH SarabunPSK" pitchFamily="34" charset="-34"/>
                <a:cs typeface="TH SarabunPSK" pitchFamily="34" charset="-34"/>
              </a:rPr>
              <a:t>สังคมมีความสงบสุขและ</a:t>
            </a:r>
          </a:p>
          <a:p>
            <a:pPr algn="ctr"/>
            <a:r>
              <a:rPr lang="th-TH" sz="1400" b="1" dirty="0">
                <a:latin typeface="TH SarabunPSK" pitchFamily="34" charset="-34"/>
                <a:cs typeface="TH SarabunPSK" pitchFamily="34" charset="-34"/>
              </a:rPr>
              <a:t>สนับสนุนการพัฒนาประเทศ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381364" y="3244552"/>
            <a:ext cx="2500330" cy="523220"/>
          </a:xfrm>
          <a:prstGeom prst="rect">
            <a:avLst/>
          </a:prstGeom>
          <a:solidFill>
            <a:srgbClr val="99FF99"/>
          </a:solidFill>
          <a:ln>
            <a:solidFill>
              <a:srgbClr val="C000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400" b="1" dirty="0">
                <a:latin typeface="TH SarabunPSK" pitchFamily="34" charset="-34"/>
                <a:cs typeface="TH SarabunPSK" pitchFamily="34" charset="-34"/>
              </a:rPr>
              <a:t>ประชาชนมีความพึงพอใจและเชื่อมั่น</a:t>
            </a:r>
          </a:p>
          <a:p>
            <a:pPr algn="ctr"/>
            <a:r>
              <a:rPr lang="th-TH" sz="1400" b="1" dirty="0">
                <a:latin typeface="TH SarabunPSK" pitchFamily="34" charset="-34"/>
                <a:cs typeface="TH SarabunPSK" pitchFamily="34" charset="-34"/>
              </a:rPr>
              <a:t>ต่อการปฏิบัติงานของตำรวจ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953132" y="3256290"/>
            <a:ext cx="2143140" cy="523220"/>
          </a:xfrm>
          <a:prstGeom prst="rect">
            <a:avLst/>
          </a:prstGeom>
          <a:solidFill>
            <a:srgbClr val="CC99FF"/>
          </a:solidFill>
          <a:ln>
            <a:solidFill>
              <a:srgbClr val="C000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4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ความพึงพอใจของภาคีเครือข่ายต่อ</a:t>
            </a:r>
            <a:r>
              <a:rPr lang="th-TH" sz="1400" b="1" spc="-1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การ</a:t>
            </a:r>
            <a:r>
              <a:rPr lang="th-TH" sz="14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เข้ามามีส่วนร่วมในกิจการของตำรวจ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239148" y="3152302"/>
            <a:ext cx="1571636" cy="73866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4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ความพึงพอใจของข้าราชการตำรวจและ</a:t>
            </a:r>
          </a:p>
          <a:p>
            <a:pPr algn="ctr"/>
            <a:r>
              <a:rPr lang="th-TH" sz="14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ผู้มีส่วนเกี่ยวข้อง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292200" y="4152904"/>
            <a:ext cx="2000264" cy="954107"/>
          </a:xfrm>
          <a:prstGeom prst="rect">
            <a:avLst/>
          </a:prstGeom>
          <a:solidFill>
            <a:srgbClr val="3399FF"/>
          </a:solidFill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4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ยึดประโยชน์สูงสุดของประชาชน</a:t>
            </a:r>
          </a:p>
          <a:p>
            <a:pPr algn="ctr"/>
            <a:r>
              <a:rPr lang="th-TH" sz="14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เป็นศูนย์กลางในการปฏิบัติงาน</a:t>
            </a:r>
          </a:p>
          <a:p>
            <a:pPr algn="ctr"/>
            <a:r>
              <a:rPr lang="th-TH" sz="14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และ</a:t>
            </a:r>
            <a:r>
              <a:rPr lang="th-TH" sz="1400" b="1" dirty="0" err="1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บูรณา</a:t>
            </a:r>
            <a:r>
              <a:rPr lang="th-TH" sz="14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การการทำงานอย่าง</a:t>
            </a:r>
          </a:p>
          <a:p>
            <a:pPr algn="ctr"/>
            <a:r>
              <a:rPr lang="th-TH" sz="14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มีประสิทธิภาพ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381364" y="4190534"/>
            <a:ext cx="2500330" cy="738664"/>
          </a:xfrm>
          <a:prstGeom prst="rect">
            <a:avLst/>
          </a:prstGeom>
          <a:solidFill>
            <a:srgbClr val="99FF99"/>
          </a:solidFill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4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กระบวนงานที่โปร่งใส มีมาตรฐานการให้บริการ</a:t>
            </a:r>
          </a:p>
          <a:p>
            <a:pPr algn="ctr"/>
            <a:r>
              <a:rPr lang="th-TH" sz="14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ที่รวดเร็ว เสมอภาค เป็นธรรม และตอบสนองความต้องการ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953132" y="4160829"/>
            <a:ext cx="2143140" cy="954107"/>
          </a:xfrm>
          <a:prstGeom prst="rect">
            <a:avLst/>
          </a:prstGeom>
          <a:solidFill>
            <a:srgbClr val="CC99FF"/>
          </a:solidFill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4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รูปแบบ กลไก และเครื่องมือที่สนับสนุนการเข้ามามีส่วนร่วมของภาคีเครือข่ายที่มีประสิทธิภาพและสร้างจิตสำนึกทางด้านจิตอาสา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205810" y="4164018"/>
            <a:ext cx="1589188" cy="95410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4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กระบวนการบริหารจัดการที่มีประสิทธิภาพและทันสมัย</a:t>
            </a:r>
          </a:p>
          <a:p>
            <a:pPr algn="ctr"/>
            <a:endParaRPr lang="th-TH" sz="1400" b="1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/>
            <a:endParaRPr lang="th-TH" sz="1400" b="1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284262" y="5359314"/>
            <a:ext cx="2000264" cy="954107"/>
          </a:xfrm>
          <a:prstGeom prst="rect">
            <a:avLst/>
          </a:prstGeom>
          <a:solidFill>
            <a:srgbClr val="3399FF"/>
          </a:solidFill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4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ระบบการบริหารจัดการฐานข้อมูล</a:t>
            </a:r>
          </a:p>
          <a:p>
            <a:pPr algn="ctr"/>
            <a:r>
              <a:rPr lang="th-TH" sz="14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ที่มีประสิทธิภาพ ระบบ</a:t>
            </a:r>
            <a:r>
              <a:rPr lang="th-TH" sz="1400" b="1" dirty="0" err="1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เทคโนโลยีดิจิทัล</a:t>
            </a:r>
            <a:r>
              <a:rPr lang="th-TH" sz="14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และนวัตกรรมที่นำมาใช้ปฏิบัติงานที่ทันสมัยและมีมาตรฐาน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381364" y="5375166"/>
            <a:ext cx="1331922" cy="1169551"/>
          </a:xfrm>
          <a:prstGeom prst="rect">
            <a:avLst/>
          </a:prstGeom>
          <a:solidFill>
            <a:srgbClr val="99FF99"/>
          </a:solidFill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400" b="1" spc="-7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วัสดุ อุปกรณ์ เครื่องมือ เครื่องใช้ และเทคโนโลยี</a:t>
            </a:r>
            <a:r>
              <a:rPr lang="th-TH" sz="1400" b="1" spc="-3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ที่มีมาตรฐาน ทันสมัย</a:t>
            </a:r>
          </a:p>
          <a:p>
            <a:pPr algn="ctr"/>
            <a:r>
              <a:rPr lang="th-TH" sz="1400" b="1" spc="-3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มีจำนวนเพียงพอและมีความเหมาะสมต่อภารกิจ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772024" y="5391292"/>
            <a:ext cx="1109670" cy="1384995"/>
          </a:xfrm>
          <a:prstGeom prst="rect">
            <a:avLst/>
          </a:prstGeom>
          <a:solidFill>
            <a:srgbClr val="99FF99"/>
          </a:solidFill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4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ระเบียบ กฎหมาย และมาตรฐานการปฏิบัติงานที่มีความทันสมัยเหมาะสมสอดรับต่อการเปลี่ยนแปลง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953132" y="5397414"/>
            <a:ext cx="1000132" cy="954107"/>
          </a:xfrm>
          <a:prstGeom prst="rect">
            <a:avLst/>
          </a:prstGeom>
          <a:solidFill>
            <a:srgbClr val="CC99FF"/>
          </a:solidFill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400" b="1" spc="-5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ระบบการสื่อสาร</a:t>
            </a:r>
            <a:r>
              <a:rPr lang="th-TH" sz="1400" b="1" spc="-1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และ</a:t>
            </a:r>
          </a:p>
          <a:p>
            <a:pPr algn="ctr"/>
            <a:r>
              <a:rPr lang="th-TH" sz="1400" b="1" spc="-10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การประชาสัมพันธ์</a:t>
            </a:r>
            <a:r>
              <a:rPr lang="th-TH" sz="14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ที่มีประสิทธิภาพ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024702" y="5401591"/>
            <a:ext cx="1143008" cy="1384995"/>
          </a:xfrm>
          <a:prstGeom prst="rect">
            <a:avLst/>
          </a:prstGeom>
          <a:solidFill>
            <a:srgbClr val="CC99FF"/>
          </a:solidFill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4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โครงสร้างองค์กร และการบริหารทรัพยากรบุคคลที่ตอบสนองเป้าหมาย และทันต่อการเปลี่ยนแปลง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239148" y="5400650"/>
            <a:ext cx="1517180" cy="73866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4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ข้าราชการตำรวจที่มีขีดสมรรถนะสูง มีความเป็นมืออาชีพและมีคุณภาพชีวิตที่ดี</a:t>
            </a:r>
          </a:p>
        </p:txBody>
      </p:sp>
      <p:cxnSp>
        <p:nvCxnSpPr>
          <p:cNvPr id="29" name="ตัวเชื่อมต่อตรง 28"/>
          <p:cNvCxnSpPr/>
          <p:nvPr/>
        </p:nvCxnSpPr>
        <p:spPr>
          <a:xfrm flipV="1">
            <a:off x="0" y="3071810"/>
            <a:ext cx="9906000" cy="346"/>
          </a:xfrm>
          <a:prstGeom prst="line">
            <a:avLst/>
          </a:prstGeom>
          <a:ln w="28575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ตัวเชื่อมต่อตรง 30"/>
          <p:cNvCxnSpPr/>
          <p:nvPr/>
        </p:nvCxnSpPr>
        <p:spPr>
          <a:xfrm>
            <a:off x="1217092" y="1080120"/>
            <a:ext cx="0" cy="5733256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ลูกศรเชื่อมต่อแบบตรง 113"/>
          <p:cNvCxnSpPr>
            <a:stCxn id="23" idx="1"/>
            <a:endCxn id="23" idx="1"/>
          </p:cNvCxnSpPr>
          <p:nvPr/>
        </p:nvCxnSpPr>
        <p:spPr>
          <a:xfrm rot="10800000">
            <a:off x="3381364" y="5959942"/>
            <a:ext cx="1588" cy="1588"/>
          </a:xfrm>
          <a:prstGeom prst="straightConnector1">
            <a:avLst/>
          </a:prstGeom>
          <a:ln w="12700"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5" name="TextBox 134"/>
          <p:cNvSpPr txBox="1"/>
          <p:nvPr/>
        </p:nvSpPr>
        <p:spPr>
          <a:xfrm>
            <a:off x="166654" y="1214422"/>
            <a:ext cx="1000132" cy="40011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h-TH" sz="2000" b="1" dirty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ยุทธศาสตร์</a:t>
            </a:r>
          </a:p>
        </p:txBody>
      </p:sp>
      <p:sp>
        <p:nvSpPr>
          <p:cNvPr id="137" name="TextBox 136"/>
          <p:cNvSpPr txBox="1"/>
          <p:nvPr/>
        </p:nvSpPr>
        <p:spPr>
          <a:xfrm>
            <a:off x="56456" y="2172940"/>
            <a:ext cx="967454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600" b="1" u="sng" dirty="0">
                <a:solidFill>
                  <a:srgbClr val="0000FF"/>
                </a:solidFill>
                <a:latin typeface="TH SarabunPSK" pitchFamily="34" charset="-34"/>
                <a:cs typeface="TH SarabunPSK" pitchFamily="34" charset="-34"/>
              </a:rPr>
              <a:t>มิติที่ ๑</a:t>
            </a:r>
          </a:p>
          <a:p>
            <a:pPr algn="ctr"/>
            <a:r>
              <a:rPr lang="th-TH" sz="1600" b="1" dirty="0">
                <a:solidFill>
                  <a:srgbClr val="0000FF"/>
                </a:solidFill>
                <a:latin typeface="TH SarabunPSK" pitchFamily="34" charset="-34"/>
                <a:cs typeface="TH SarabunPSK" pitchFamily="34" charset="-34"/>
              </a:rPr>
              <a:t>ประสิทธิผล</a:t>
            </a:r>
          </a:p>
          <a:p>
            <a:pPr algn="ctr"/>
            <a:r>
              <a:rPr lang="th-TH" sz="1600" b="1" dirty="0">
                <a:solidFill>
                  <a:srgbClr val="0000FF"/>
                </a:solidFill>
                <a:latin typeface="TH SarabunPSK" pitchFamily="34" charset="-34"/>
                <a:cs typeface="TH SarabunPSK" pitchFamily="34" charset="-34"/>
              </a:rPr>
              <a:t>ตาม</a:t>
            </a:r>
            <a:r>
              <a:rPr lang="th-TH" sz="1600" b="1" dirty="0" err="1">
                <a:solidFill>
                  <a:srgbClr val="0000FF"/>
                </a:solidFill>
                <a:latin typeface="TH SarabunPSK" pitchFamily="34" charset="-34"/>
                <a:cs typeface="TH SarabunPSK" pitchFamily="34" charset="-34"/>
              </a:rPr>
              <a:t>พันธ</a:t>
            </a:r>
            <a:r>
              <a:rPr lang="th-TH" sz="1600" b="1" dirty="0">
                <a:solidFill>
                  <a:srgbClr val="0000FF"/>
                </a:solidFill>
                <a:latin typeface="TH SarabunPSK" pitchFamily="34" charset="-34"/>
                <a:cs typeface="TH SarabunPSK" pitchFamily="34" charset="-34"/>
              </a:rPr>
              <a:t>กิจ</a:t>
            </a:r>
          </a:p>
        </p:txBody>
      </p:sp>
      <p:sp>
        <p:nvSpPr>
          <p:cNvPr id="138" name="TextBox 137"/>
          <p:cNvSpPr txBox="1"/>
          <p:nvPr/>
        </p:nvSpPr>
        <p:spPr>
          <a:xfrm>
            <a:off x="14088" y="3272853"/>
            <a:ext cx="1224136" cy="58477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600" b="1" u="sng" dirty="0">
                <a:solidFill>
                  <a:srgbClr val="0000FF"/>
                </a:solidFill>
                <a:latin typeface="TH SarabunPSK" pitchFamily="34" charset="-34"/>
                <a:cs typeface="TH SarabunPSK" pitchFamily="34" charset="-34"/>
              </a:rPr>
              <a:t>มิติที่ ๒</a:t>
            </a:r>
          </a:p>
          <a:p>
            <a:pPr algn="ctr"/>
            <a:r>
              <a:rPr lang="th-TH" sz="1600" b="1" dirty="0">
                <a:solidFill>
                  <a:srgbClr val="0000FF"/>
                </a:solidFill>
                <a:latin typeface="TH SarabunPSK" pitchFamily="34" charset="-34"/>
                <a:cs typeface="TH SarabunPSK" pitchFamily="34" charset="-34"/>
              </a:rPr>
              <a:t>คุณภาพการบริการ</a:t>
            </a:r>
          </a:p>
        </p:txBody>
      </p:sp>
      <p:sp>
        <p:nvSpPr>
          <p:cNvPr id="139" name="TextBox 138"/>
          <p:cNvSpPr txBox="1"/>
          <p:nvPr/>
        </p:nvSpPr>
        <p:spPr>
          <a:xfrm>
            <a:off x="23778" y="4169639"/>
            <a:ext cx="1224136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600" b="1" u="sng" dirty="0">
                <a:solidFill>
                  <a:srgbClr val="0000FF"/>
                </a:solidFill>
                <a:latin typeface="TH SarabunPSK" pitchFamily="34" charset="-34"/>
                <a:cs typeface="TH SarabunPSK" pitchFamily="34" charset="-34"/>
              </a:rPr>
              <a:t>มิติที่ ๓</a:t>
            </a:r>
          </a:p>
          <a:p>
            <a:pPr algn="ctr"/>
            <a:r>
              <a:rPr lang="th-TH" sz="1600" b="1" dirty="0">
                <a:solidFill>
                  <a:srgbClr val="0000FF"/>
                </a:solidFill>
                <a:latin typeface="TH SarabunPSK" pitchFamily="34" charset="-34"/>
                <a:cs typeface="TH SarabunPSK" pitchFamily="34" charset="-34"/>
              </a:rPr>
              <a:t>ประสิทธิภาพ</a:t>
            </a:r>
          </a:p>
          <a:p>
            <a:pPr algn="ctr"/>
            <a:r>
              <a:rPr lang="th-TH" sz="1600" b="1" dirty="0">
                <a:solidFill>
                  <a:srgbClr val="0000FF"/>
                </a:solidFill>
                <a:latin typeface="TH SarabunPSK" pitchFamily="34" charset="-34"/>
                <a:cs typeface="TH SarabunPSK" pitchFamily="34" charset="-34"/>
              </a:rPr>
              <a:t>การปฏิบัติราชการ</a:t>
            </a:r>
          </a:p>
        </p:txBody>
      </p:sp>
      <p:sp>
        <p:nvSpPr>
          <p:cNvPr id="140" name="TextBox 139"/>
          <p:cNvSpPr txBox="1"/>
          <p:nvPr/>
        </p:nvSpPr>
        <p:spPr>
          <a:xfrm>
            <a:off x="23778" y="5415993"/>
            <a:ext cx="1224136" cy="58477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600" b="1" u="sng" dirty="0">
                <a:solidFill>
                  <a:srgbClr val="0000FF"/>
                </a:solidFill>
                <a:latin typeface="TH SarabunPSK" pitchFamily="34" charset="-34"/>
                <a:cs typeface="TH SarabunPSK" pitchFamily="34" charset="-34"/>
              </a:rPr>
              <a:t>มิติที่ ๔ </a:t>
            </a:r>
          </a:p>
          <a:p>
            <a:pPr algn="ctr"/>
            <a:r>
              <a:rPr lang="th-TH" sz="1600" b="1" dirty="0">
                <a:solidFill>
                  <a:srgbClr val="0000FF"/>
                </a:solidFill>
                <a:latin typeface="TH SarabunPSK" pitchFamily="34" charset="-34"/>
                <a:cs typeface="TH SarabunPSK" pitchFamily="34" charset="-34"/>
              </a:rPr>
              <a:t>การพัฒนาองค์กร</a:t>
            </a:r>
          </a:p>
        </p:txBody>
      </p:sp>
      <p:cxnSp>
        <p:nvCxnSpPr>
          <p:cNvPr id="220" name="ตัวเชื่อมต่อตรง 219"/>
          <p:cNvCxnSpPr/>
          <p:nvPr/>
        </p:nvCxnSpPr>
        <p:spPr>
          <a:xfrm flipV="1">
            <a:off x="15552" y="2132856"/>
            <a:ext cx="9906000" cy="346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1" name="ตัวเชื่อมต่อตรง 220"/>
          <p:cNvCxnSpPr/>
          <p:nvPr/>
        </p:nvCxnSpPr>
        <p:spPr>
          <a:xfrm flipV="1">
            <a:off x="0" y="4000504"/>
            <a:ext cx="9906000" cy="346"/>
          </a:xfrm>
          <a:prstGeom prst="line">
            <a:avLst/>
          </a:prstGeom>
          <a:ln w="28575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2" name="ตัวเชื่อมต่อตรง 221"/>
          <p:cNvCxnSpPr/>
          <p:nvPr/>
        </p:nvCxnSpPr>
        <p:spPr>
          <a:xfrm flipV="1">
            <a:off x="0" y="5278450"/>
            <a:ext cx="9906000" cy="346"/>
          </a:xfrm>
          <a:prstGeom prst="line">
            <a:avLst/>
          </a:prstGeom>
          <a:ln w="28575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ลูกศรเชื่อมต่อแบบตรง 43"/>
          <p:cNvCxnSpPr/>
          <p:nvPr/>
        </p:nvCxnSpPr>
        <p:spPr>
          <a:xfrm flipV="1">
            <a:off x="4953000" y="908720"/>
            <a:ext cx="0" cy="21602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ลูกศรเชื่อมต่อแบบตรง 49"/>
          <p:cNvCxnSpPr>
            <a:stCxn id="10" idx="0"/>
            <a:endCxn id="6" idx="2"/>
          </p:cNvCxnSpPr>
          <p:nvPr/>
        </p:nvCxnSpPr>
        <p:spPr>
          <a:xfrm flipV="1">
            <a:off x="2309794" y="1984066"/>
            <a:ext cx="7938" cy="2431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ลูกศรเชื่อมต่อแบบตรง 52"/>
          <p:cNvCxnSpPr/>
          <p:nvPr/>
        </p:nvCxnSpPr>
        <p:spPr>
          <a:xfrm flipV="1">
            <a:off x="4592960" y="1988840"/>
            <a:ext cx="7938" cy="2431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ลูกศรเชื่อมต่อแบบตรง 53"/>
          <p:cNvCxnSpPr/>
          <p:nvPr/>
        </p:nvCxnSpPr>
        <p:spPr>
          <a:xfrm flipV="1">
            <a:off x="9057456" y="1988840"/>
            <a:ext cx="7938" cy="2431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ลูกศรเชื่อมต่อแบบตรง 54"/>
          <p:cNvCxnSpPr/>
          <p:nvPr/>
        </p:nvCxnSpPr>
        <p:spPr>
          <a:xfrm flipV="1">
            <a:off x="7041232" y="1988840"/>
            <a:ext cx="7938" cy="2431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ลูกศรเชื่อมต่อแบบตรง 57"/>
          <p:cNvCxnSpPr>
            <a:stCxn id="14" idx="0"/>
            <a:endCxn id="10" idx="2"/>
          </p:cNvCxnSpPr>
          <p:nvPr/>
        </p:nvCxnSpPr>
        <p:spPr>
          <a:xfrm flipV="1">
            <a:off x="2288363" y="2965918"/>
            <a:ext cx="21431" cy="26687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ลูกศรเชื่อมต่อแบบตรง 61"/>
          <p:cNvCxnSpPr/>
          <p:nvPr/>
        </p:nvCxnSpPr>
        <p:spPr>
          <a:xfrm flipV="1">
            <a:off x="7041232" y="2996952"/>
            <a:ext cx="21431" cy="26687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ลูกศรเชื่อมต่อแบบตรง 62"/>
          <p:cNvCxnSpPr/>
          <p:nvPr/>
        </p:nvCxnSpPr>
        <p:spPr>
          <a:xfrm flipV="1">
            <a:off x="4664968" y="2996952"/>
            <a:ext cx="21431" cy="26687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ลูกศรเชื่อมต่อแบบตรง 64"/>
          <p:cNvCxnSpPr>
            <a:stCxn id="17" idx="0"/>
            <a:endCxn id="13" idx="2"/>
          </p:cNvCxnSpPr>
          <p:nvPr/>
        </p:nvCxnSpPr>
        <p:spPr>
          <a:xfrm flipV="1">
            <a:off x="9024966" y="2970680"/>
            <a:ext cx="9508" cy="18162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ตัวเชื่อมต่อโค้ง 76"/>
          <p:cNvCxnSpPr>
            <a:stCxn id="14" idx="0"/>
            <a:endCxn id="11" idx="2"/>
          </p:cNvCxnSpPr>
          <p:nvPr/>
        </p:nvCxnSpPr>
        <p:spPr>
          <a:xfrm rot="5400000" flipH="1" flipV="1">
            <a:off x="3329276" y="1930540"/>
            <a:ext cx="261341" cy="2343166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ตัวเชื่อมต่อโค้ง 78"/>
          <p:cNvCxnSpPr>
            <a:stCxn id="15" idx="0"/>
            <a:endCxn id="12" idx="2"/>
          </p:cNvCxnSpPr>
          <p:nvPr/>
        </p:nvCxnSpPr>
        <p:spPr>
          <a:xfrm rot="5400000" flipH="1" flipV="1">
            <a:off x="5707848" y="1894361"/>
            <a:ext cx="273872" cy="2426511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ตัวเชื่อมต่อโค้ง 80"/>
          <p:cNvCxnSpPr>
            <a:stCxn id="15" idx="0"/>
            <a:endCxn id="13" idx="2"/>
          </p:cNvCxnSpPr>
          <p:nvPr/>
        </p:nvCxnSpPr>
        <p:spPr>
          <a:xfrm rot="5400000" flipH="1" flipV="1">
            <a:off x="6696065" y="906144"/>
            <a:ext cx="273872" cy="4402945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ตัวเชื่อมต่อโค้ง 82"/>
          <p:cNvCxnSpPr>
            <a:stCxn id="16" idx="0"/>
            <a:endCxn id="13" idx="2"/>
          </p:cNvCxnSpPr>
          <p:nvPr/>
        </p:nvCxnSpPr>
        <p:spPr>
          <a:xfrm rot="5400000" flipH="1" flipV="1">
            <a:off x="7886783" y="2108599"/>
            <a:ext cx="285610" cy="2009772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ลูกศรเชื่อมต่อแบบตรง 84"/>
          <p:cNvCxnSpPr>
            <a:stCxn id="18" idx="0"/>
            <a:endCxn id="14" idx="2"/>
          </p:cNvCxnSpPr>
          <p:nvPr/>
        </p:nvCxnSpPr>
        <p:spPr>
          <a:xfrm flipH="1" flipV="1">
            <a:off x="2288363" y="3756013"/>
            <a:ext cx="3969" cy="39689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ลูกศรเชื่อมต่อแบบตรง 85"/>
          <p:cNvCxnSpPr/>
          <p:nvPr/>
        </p:nvCxnSpPr>
        <p:spPr>
          <a:xfrm flipH="1" flipV="1">
            <a:off x="4664968" y="3789040"/>
            <a:ext cx="3969" cy="39689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ลูกศรเชื่อมต่อแบบตรง 86"/>
          <p:cNvCxnSpPr>
            <a:stCxn id="20" idx="0"/>
          </p:cNvCxnSpPr>
          <p:nvPr/>
        </p:nvCxnSpPr>
        <p:spPr>
          <a:xfrm flipV="1">
            <a:off x="7024702" y="3789041"/>
            <a:ext cx="16531" cy="3717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ลูกศรเชื่อมต่อแบบตรง 87"/>
          <p:cNvCxnSpPr/>
          <p:nvPr/>
        </p:nvCxnSpPr>
        <p:spPr>
          <a:xfrm flipV="1">
            <a:off x="9057456" y="3861048"/>
            <a:ext cx="1" cy="28803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ตัวเชื่อมต่อโค้ง 92"/>
          <p:cNvCxnSpPr>
            <a:stCxn id="18" idx="0"/>
            <a:endCxn id="16" idx="2"/>
          </p:cNvCxnSpPr>
          <p:nvPr/>
        </p:nvCxnSpPr>
        <p:spPr>
          <a:xfrm rot="5400000" flipH="1" flipV="1">
            <a:off x="4471820" y="1600022"/>
            <a:ext cx="373394" cy="4732370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ตัวเชื่อมต่อโค้ง 94"/>
          <p:cNvCxnSpPr>
            <a:stCxn id="19" idx="0"/>
            <a:endCxn id="17" idx="2"/>
          </p:cNvCxnSpPr>
          <p:nvPr/>
        </p:nvCxnSpPr>
        <p:spPr>
          <a:xfrm rot="5400000" flipH="1" flipV="1">
            <a:off x="6678463" y="1844032"/>
            <a:ext cx="299568" cy="4393437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ตัวเชื่อมต่อโค้ง 96"/>
          <p:cNvCxnSpPr>
            <a:stCxn id="19" idx="0"/>
            <a:endCxn id="14" idx="2"/>
          </p:cNvCxnSpPr>
          <p:nvPr/>
        </p:nvCxnSpPr>
        <p:spPr>
          <a:xfrm rot="16200000" flipV="1">
            <a:off x="3242686" y="2801691"/>
            <a:ext cx="434521" cy="2343166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ลูกศรเชื่อมต่อแบบตรง 98"/>
          <p:cNvCxnSpPr>
            <a:stCxn id="22" idx="0"/>
            <a:endCxn id="18" idx="2"/>
          </p:cNvCxnSpPr>
          <p:nvPr/>
        </p:nvCxnSpPr>
        <p:spPr>
          <a:xfrm flipV="1">
            <a:off x="2284394" y="5107011"/>
            <a:ext cx="7938" cy="25230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รูปร่าง 100"/>
          <p:cNvCxnSpPr>
            <a:endCxn id="22" idx="2"/>
          </p:cNvCxnSpPr>
          <p:nvPr/>
        </p:nvCxnSpPr>
        <p:spPr>
          <a:xfrm rot="10800000">
            <a:off x="2284394" y="6313422"/>
            <a:ext cx="1084430" cy="139915"/>
          </a:xfrm>
          <a:prstGeom prst="bentConnector2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ตัวเชื่อมต่อโค้ง 102"/>
          <p:cNvCxnSpPr>
            <a:stCxn id="24" idx="0"/>
            <a:endCxn id="19" idx="2"/>
          </p:cNvCxnSpPr>
          <p:nvPr/>
        </p:nvCxnSpPr>
        <p:spPr>
          <a:xfrm rot="16200000" flipV="1">
            <a:off x="4748147" y="4812580"/>
            <a:ext cx="462094" cy="695330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ตัวเชื่อมต่อโค้ง 104"/>
          <p:cNvCxnSpPr>
            <a:stCxn id="24" idx="0"/>
            <a:endCxn id="18" idx="2"/>
          </p:cNvCxnSpPr>
          <p:nvPr/>
        </p:nvCxnSpPr>
        <p:spPr>
          <a:xfrm rot="16200000" flipV="1">
            <a:off x="3667456" y="3731888"/>
            <a:ext cx="284281" cy="3034527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ตัวเชื่อมต่อโค้ง 106"/>
          <p:cNvCxnSpPr>
            <a:stCxn id="24" idx="0"/>
            <a:endCxn id="20" idx="2"/>
          </p:cNvCxnSpPr>
          <p:nvPr/>
        </p:nvCxnSpPr>
        <p:spPr>
          <a:xfrm rot="5400000" flipH="1" flipV="1">
            <a:off x="6037602" y="4404193"/>
            <a:ext cx="276356" cy="1697843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ตัวเชื่อมต่อโค้ง 108"/>
          <p:cNvCxnSpPr>
            <a:stCxn id="22" idx="0"/>
            <a:endCxn id="19" idx="2"/>
          </p:cNvCxnSpPr>
          <p:nvPr/>
        </p:nvCxnSpPr>
        <p:spPr>
          <a:xfrm rot="5400000" flipH="1" flipV="1">
            <a:off x="3242903" y="3970689"/>
            <a:ext cx="430116" cy="2347135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ตัวเชื่อมต่อโค้ง 110"/>
          <p:cNvCxnSpPr>
            <a:stCxn id="23" idx="0"/>
            <a:endCxn id="21" idx="2"/>
          </p:cNvCxnSpPr>
          <p:nvPr/>
        </p:nvCxnSpPr>
        <p:spPr>
          <a:xfrm rot="5400000" flipH="1" flipV="1">
            <a:off x="6395344" y="2770107"/>
            <a:ext cx="257041" cy="4953079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ตัวเชื่อมต่อโค้ง 115"/>
          <p:cNvCxnSpPr>
            <a:stCxn id="25" idx="0"/>
            <a:endCxn id="19" idx="2"/>
          </p:cNvCxnSpPr>
          <p:nvPr/>
        </p:nvCxnSpPr>
        <p:spPr>
          <a:xfrm rot="16200000" flipV="1">
            <a:off x="5308256" y="4252471"/>
            <a:ext cx="468216" cy="1821669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ตัวเชื่อมต่อโค้ง 117"/>
          <p:cNvCxnSpPr>
            <a:stCxn id="25" idx="0"/>
            <a:endCxn id="20" idx="2"/>
          </p:cNvCxnSpPr>
          <p:nvPr/>
        </p:nvCxnSpPr>
        <p:spPr>
          <a:xfrm rot="5400000" flipH="1" flipV="1">
            <a:off x="6597711" y="4970423"/>
            <a:ext cx="282478" cy="571504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ตัวเชื่อมต่อโค้ง 119"/>
          <p:cNvCxnSpPr>
            <a:stCxn id="26" idx="0"/>
            <a:endCxn id="21" idx="2"/>
          </p:cNvCxnSpPr>
          <p:nvPr/>
        </p:nvCxnSpPr>
        <p:spPr>
          <a:xfrm rot="5400000" flipH="1" flipV="1">
            <a:off x="8156572" y="4557759"/>
            <a:ext cx="283466" cy="1404198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ลูกศรเชื่อมต่อแบบตรง 121"/>
          <p:cNvCxnSpPr>
            <a:stCxn id="27" idx="0"/>
            <a:endCxn id="21" idx="2"/>
          </p:cNvCxnSpPr>
          <p:nvPr/>
        </p:nvCxnSpPr>
        <p:spPr>
          <a:xfrm flipV="1">
            <a:off x="8997738" y="5118125"/>
            <a:ext cx="2666" cy="28252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ตัวเชื่อมต่อโค้ง 123"/>
          <p:cNvCxnSpPr>
            <a:stCxn id="6" idx="0"/>
            <a:endCxn id="5" idx="2"/>
          </p:cNvCxnSpPr>
          <p:nvPr/>
        </p:nvCxnSpPr>
        <p:spPr>
          <a:xfrm rot="5400000" flipH="1" flipV="1">
            <a:off x="3512692" y="-296909"/>
            <a:ext cx="255018" cy="2644938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ตัวเชื่อมต่อโค้ง 125"/>
          <p:cNvCxnSpPr>
            <a:stCxn id="8" idx="0"/>
            <a:endCxn id="5" idx="2"/>
          </p:cNvCxnSpPr>
          <p:nvPr/>
        </p:nvCxnSpPr>
        <p:spPr>
          <a:xfrm rot="16200000" flipV="1">
            <a:off x="5906939" y="-46217"/>
            <a:ext cx="244933" cy="2133470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ตัวเชื่อมต่อโค้ง 127"/>
          <p:cNvCxnSpPr>
            <a:stCxn id="9" idx="0"/>
            <a:endCxn id="5" idx="2"/>
          </p:cNvCxnSpPr>
          <p:nvPr/>
        </p:nvCxnSpPr>
        <p:spPr>
          <a:xfrm rot="16200000" flipV="1">
            <a:off x="6870697" y="-1009976"/>
            <a:ext cx="255018" cy="4071072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 rot="5400000">
            <a:off x="9366921" y="6465476"/>
            <a:ext cx="470483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1800">
                <a:latin typeface="TH SarabunIT๙" pitchFamily="34" charset="-34"/>
                <a:cs typeface="TH SarabunIT๙" pitchFamily="34" charset="-34"/>
              </a:rPr>
              <a:t>13</a:t>
            </a:r>
            <a:endParaRPr lang="th-TH" sz="1600" dirty="0"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</TotalTime>
  <Words>414</Words>
  <Application>Microsoft Office PowerPoint</Application>
  <PresentationFormat>กระดาษ A4 (210x297 มม.)</PresentationFormat>
  <Paragraphs>52</Paragraphs>
  <Slides>1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4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1</vt:i4>
      </vt:variant>
    </vt:vector>
  </HeadingPairs>
  <TitlesOfParts>
    <vt:vector size="6" baseType="lpstr">
      <vt:lpstr>Arial</vt:lpstr>
      <vt:lpstr>Calibri</vt:lpstr>
      <vt:lpstr>TH SarabunIT๙</vt:lpstr>
      <vt:lpstr>TH SarabunPSK</vt:lpstr>
      <vt:lpstr>ชุดรูปแบบของ Office</vt:lpstr>
      <vt:lpstr>งานนำเสนอ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gsd3</dc:creator>
  <cp:lastModifiedBy>kot.border@gmail.com</cp:lastModifiedBy>
  <cp:revision>47</cp:revision>
  <dcterms:created xsi:type="dcterms:W3CDTF">2018-10-09T07:29:31Z</dcterms:created>
  <dcterms:modified xsi:type="dcterms:W3CDTF">2020-04-07T06:42:01Z</dcterms:modified>
</cp:coreProperties>
</file>